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70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606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B6EEF-FCA8-46E1-900F-0A1C979B536B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C5943-7FF9-4415-B524-588F647656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ЕГЭ по математике базового и профильного уровня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пробного ОГЭ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79513" y="1484784"/>
          <a:ext cx="4320481" cy="5084555"/>
        </p:xfrm>
        <a:graphic>
          <a:graphicData uri="http://schemas.openxmlformats.org/drawingml/2006/table">
            <a:tbl>
              <a:tblPr/>
              <a:tblGrid>
                <a:gridCol w="1656183"/>
                <a:gridCol w="576064"/>
                <a:gridCol w="504056"/>
                <a:gridCol w="720080"/>
                <a:gridCol w="864098"/>
              </a:tblGrid>
              <a:tr h="79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Код ОО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ГВЭ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Отсутствовали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участия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ООШ №1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87,5%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54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92,6%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0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СОШ №3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4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СОШ №4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95,3%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СОШ №5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96,4%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СОШ №6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101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93,1%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СОШ №7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110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95,5%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СОШ №8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4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СОШ №10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95,6%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Гимназия №11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97,9%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лицей №12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95,3%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СОШ №13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95,6%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Шугуровская СОШ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94,7%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Зеленорощинская СОШ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90,9%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Старокувакская СОШ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91,7%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Тимяшевская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92,0%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Ивановская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85,7%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Старописьмянская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80,0%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860032" y="1484784"/>
          <a:ext cx="4176464" cy="5085781"/>
        </p:xfrm>
        <a:graphic>
          <a:graphicData uri="http://schemas.openxmlformats.org/drawingml/2006/table">
            <a:tbl>
              <a:tblPr/>
              <a:tblGrid>
                <a:gridCol w="1715334"/>
                <a:gridCol w="491100"/>
                <a:gridCol w="551608"/>
                <a:gridCol w="712539"/>
                <a:gridCol w="705883"/>
              </a:tblGrid>
              <a:tr h="39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Код ОО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ГВЭ</a:t>
                      </a: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Отсутствовали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участия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Подлесная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Ново-Сережкинская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Федотовская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Урдалинская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Зай-Каратайская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Нижнечершилинская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Куакбашская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Урмышлинская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Кирлигачская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Сарабиккуловская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Сугушлинская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Каркалинская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Староиштерякская</a:t>
                      </a:r>
                      <a:r>
                        <a:rPr lang="ru-RU" sz="1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25" marR="5825" marT="58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Общее </a:t>
                      </a:r>
                    </a:p>
                  </a:txBody>
                  <a:tcPr marL="5825" marR="5825" marT="58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825" marR="5825" marT="58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878</a:t>
                      </a:r>
                    </a:p>
                  </a:txBody>
                  <a:tcPr marL="5825" marR="5825" marT="58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819</a:t>
                      </a:r>
                    </a:p>
                  </a:txBody>
                  <a:tcPr marL="5825" marR="5825" marT="58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93,3%</a:t>
                      </a:r>
                    </a:p>
                  </a:txBody>
                  <a:tcPr marL="5825" marR="5825" marT="58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16632"/>
          <a:ext cx="8928992" cy="6552741"/>
        </p:xfrm>
        <a:graphic>
          <a:graphicData uri="http://schemas.openxmlformats.org/drawingml/2006/table">
            <a:tbl>
              <a:tblPr/>
              <a:tblGrid>
                <a:gridCol w="2048555"/>
                <a:gridCol w="903773"/>
                <a:gridCol w="576064"/>
                <a:gridCol w="648072"/>
                <a:gridCol w="576064"/>
                <a:gridCol w="576064"/>
                <a:gridCol w="792088"/>
                <a:gridCol w="648072"/>
                <a:gridCol w="720080"/>
                <a:gridCol w="648072"/>
                <a:gridCol w="792088"/>
              </a:tblGrid>
              <a:tr h="3681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ОУ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участников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00" marR="6100" marT="61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доля неуд</a:t>
                      </a:r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рез.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Балл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Оценка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Геометрия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Старописьмянская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Сугушлинская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Каркалинская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16,7%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Староиштерякская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16,7%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Урдалинская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Кирлигачская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Шугуровская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28,6%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Ивановская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33,3%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№12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36,6%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Куакбашская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37,5%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Зеленорощинская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№10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40,3%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№11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43,5%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Тимяшевская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43,5%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44,3%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44,4%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Старокувакская СОШ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45,5%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45,9%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46,7%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Ново-Сережкинская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Зай-Каратайская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Урмышлинская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ООШ №1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61,9%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63,2%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№13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Федотовская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66,7%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Нижнечершилинская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Подлесная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Сарабиккуловская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0,7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2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00" marR="6100" marT="61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41,4%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10,1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7,4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Оценка «2» при 8 и более баллах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556792"/>
          <a:ext cx="3822451" cy="3366512"/>
        </p:xfrm>
        <a:graphic>
          <a:graphicData uri="http://schemas.openxmlformats.org/drawingml/2006/table">
            <a:tbl>
              <a:tblPr/>
              <a:tblGrid>
                <a:gridCol w="1512168"/>
                <a:gridCol w="864096"/>
                <a:gridCol w="798115"/>
                <a:gridCol w="648072"/>
              </a:tblGrid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ОУ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23" marR="6423" marT="6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Геометрия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23" marR="6423" marT="6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Балл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23" marR="6423" marT="6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44008" y="1556792"/>
          <a:ext cx="4182491" cy="2981702"/>
        </p:xfrm>
        <a:graphic>
          <a:graphicData uri="http://schemas.openxmlformats.org/drawingml/2006/table">
            <a:tbl>
              <a:tblPr/>
              <a:tblGrid>
                <a:gridCol w="1944216"/>
                <a:gridCol w="720080"/>
                <a:gridCol w="870123"/>
                <a:gridCol w="648072"/>
              </a:tblGrid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ОУ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23" marR="6423" marT="6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Геометрия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23" marR="6423" marT="6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Балл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23" marR="6423" marT="6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Шугуровская СОШ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Старокувакская СОШ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Тимяшевская СОШ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Ново-Сережкинская ООШ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Нижнечершилинская ООШ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Нижнечершилинская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ООШ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23" marR="6423" marT="64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Средние показатели выполнения заданий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2276872"/>
          <a:ext cx="8280916" cy="792088"/>
        </p:xfrm>
        <a:graphic>
          <a:graphicData uri="http://schemas.openxmlformats.org/drawingml/2006/table">
            <a:tbl>
              <a:tblPr/>
              <a:tblGrid>
                <a:gridCol w="1792967"/>
                <a:gridCol w="499073"/>
                <a:gridCol w="499073"/>
                <a:gridCol w="499073"/>
                <a:gridCol w="499073"/>
                <a:gridCol w="499073"/>
                <a:gridCol w="499073"/>
                <a:gridCol w="499073"/>
                <a:gridCol w="499073"/>
                <a:gridCol w="499073"/>
                <a:gridCol w="499073"/>
                <a:gridCol w="499073"/>
                <a:gridCol w="499073"/>
                <a:gridCol w="499073"/>
              </a:tblGrid>
              <a:tr h="396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Задание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 выполнения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71%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49%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84%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552" y="3501008"/>
          <a:ext cx="8280916" cy="648072"/>
        </p:xfrm>
        <a:graphic>
          <a:graphicData uri="http://schemas.openxmlformats.org/drawingml/2006/table">
            <a:tbl>
              <a:tblPr/>
              <a:tblGrid>
                <a:gridCol w="1859852"/>
                <a:gridCol w="493928"/>
                <a:gridCol w="493928"/>
                <a:gridCol w="493928"/>
                <a:gridCol w="493928"/>
                <a:gridCol w="493928"/>
                <a:gridCol w="493928"/>
                <a:gridCol w="493928"/>
                <a:gridCol w="493928"/>
                <a:gridCol w="493928"/>
                <a:gridCol w="493928"/>
                <a:gridCol w="493928"/>
                <a:gridCol w="493928"/>
                <a:gridCol w="493928"/>
              </a:tblGrid>
              <a:tr h="3240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Задание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 выполнения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43%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89%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Руководителям ОУ</a:t>
            </a:r>
          </a:p>
          <a:p>
            <a:r>
              <a:rPr lang="ru-RU" dirty="0" smtClean="0"/>
              <a:t>Провести анализ</a:t>
            </a:r>
          </a:p>
          <a:p>
            <a:pPr lvl="1"/>
            <a:r>
              <a:rPr lang="ru-RU" dirty="0" smtClean="0"/>
              <a:t> </a:t>
            </a:r>
            <a:r>
              <a:rPr lang="ru-RU" dirty="0" smtClean="0"/>
              <a:t>индивидуальных </a:t>
            </a:r>
            <a:r>
              <a:rPr lang="ru-RU" dirty="0" smtClean="0"/>
              <a:t>результатов каждого учащегося 9 класса</a:t>
            </a:r>
          </a:p>
          <a:p>
            <a:pPr lvl="1"/>
            <a:r>
              <a:rPr lang="ru-RU" dirty="0" smtClean="0"/>
              <a:t>наиболее успешно выполняемых заданий ОГЭ для каждого класса, учителя</a:t>
            </a:r>
          </a:p>
          <a:p>
            <a:r>
              <a:rPr lang="ru-RU" dirty="0" smtClean="0"/>
              <a:t>На основе анализа выстроить индивидуальную траекторию подготовки учащихся к ОГЭ</a:t>
            </a:r>
          </a:p>
          <a:p>
            <a:pPr algn="ctr">
              <a:buNone/>
            </a:pPr>
            <a:r>
              <a:rPr lang="ru-RU" dirty="0" smtClean="0"/>
              <a:t>Методической службе</a:t>
            </a:r>
          </a:p>
          <a:p>
            <a:r>
              <a:rPr lang="ru-RU" dirty="0" smtClean="0"/>
              <a:t>Организовать семинары для учителей математики района по совершенствованию знаний в области геометрии с приглашением преподавателей НГПИ.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Замечания по организации и проведению апробации – работа с бланками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Неверно привязан дополнительный бланк ответов №2 – в 4 аудиториях</a:t>
            </a:r>
          </a:p>
          <a:p>
            <a:pPr algn="just"/>
            <a:r>
              <a:rPr lang="ru-RU" dirty="0" smtClean="0"/>
              <a:t>Нарушена нумерация дополнительных бланков</a:t>
            </a:r>
          </a:p>
          <a:p>
            <a:pPr algn="just"/>
            <a:r>
              <a:rPr lang="ru-RU" dirty="0" smtClean="0"/>
              <a:t>Не заполнены регистрационные поля бланков – 5 аудиторий</a:t>
            </a:r>
          </a:p>
          <a:p>
            <a:pPr algn="just"/>
            <a:r>
              <a:rPr lang="ru-RU" dirty="0" smtClean="0"/>
              <a:t>Не проставлен знак «</a:t>
            </a:r>
            <a:r>
              <a:rPr lang="en-US" dirty="0" smtClean="0"/>
              <a:t>Z</a:t>
            </a:r>
            <a:r>
              <a:rPr lang="ru-RU" dirty="0" smtClean="0"/>
              <a:t>» – 1 аудитория</a:t>
            </a:r>
          </a:p>
          <a:p>
            <a:pPr algn="just"/>
            <a:r>
              <a:rPr lang="ru-RU" dirty="0" smtClean="0"/>
              <a:t>Нет подписи участника в бланке ответов №1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Организационно-техническая подготовка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Выявлены проблемы технического и организационного характера.</a:t>
            </a:r>
          </a:p>
          <a:p>
            <a:pPr lvl="1"/>
            <a:r>
              <a:rPr lang="ru-RU" dirty="0" smtClean="0"/>
              <a:t>Работоспособность и настройка оборудования.</a:t>
            </a:r>
          </a:p>
          <a:p>
            <a:pPr lvl="1"/>
            <a:r>
              <a:rPr lang="ru-RU" dirty="0" smtClean="0"/>
              <a:t>Последовательность  выполнения подготовительных мероприятий, инструкций.</a:t>
            </a:r>
          </a:p>
          <a:p>
            <a:pPr algn="just"/>
            <a:r>
              <a:rPr lang="ru-RU" dirty="0" smtClean="0"/>
              <a:t>Намечены мероприятия по устранению выявленных проблем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Необходимые организационные мероприятия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Муниципальному координатору – провести практикум по работе с бланками для организаторов в аудиториях (в плане на апрель)</a:t>
            </a:r>
          </a:p>
          <a:p>
            <a:pPr algn="just"/>
            <a:r>
              <a:rPr lang="ru-RU" dirty="0" smtClean="0"/>
              <a:t>Руководителям СОШ – подготовить по 2 ноутбука для использования в качестве станции печати:</a:t>
            </a:r>
          </a:p>
          <a:p>
            <a:pPr lvl="1" algn="just"/>
            <a:r>
              <a:rPr lang="ru-RU" dirty="0" smtClean="0"/>
              <a:t>исправный </a:t>
            </a:r>
            <a:r>
              <a:rPr lang="en-US" dirty="0" smtClean="0"/>
              <a:t>CD-</a:t>
            </a:r>
            <a:r>
              <a:rPr lang="ru-RU" dirty="0" smtClean="0"/>
              <a:t>дисковод</a:t>
            </a:r>
          </a:p>
          <a:p>
            <a:pPr lvl="1" algn="just"/>
            <a:r>
              <a:rPr lang="ru-RU" dirty="0" smtClean="0"/>
              <a:t>отформатированный диск С:</a:t>
            </a:r>
          </a:p>
          <a:p>
            <a:pPr lvl="1" algn="just"/>
            <a:r>
              <a:rPr lang="ru-RU" dirty="0"/>
              <a:t>к</a:t>
            </a:r>
            <a:r>
              <a:rPr lang="ru-RU" dirty="0" smtClean="0"/>
              <a:t>орректно установленная операционная система </a:t>
            </a:r>
            <a:r>
              <a:rPr lang="en-US" dirty="0" smtClean="0"/>
              <a:t>Windows 7 </a:t>
            </a:r>
            <a:r>
              <a:rPr lang="ru-RU" dirty="0" smtClean="0"/>
              <a:t>или </a:t>
            </a:r>
            <a:r>
              <a:rPr lang="en-US" dirty="0" smtClean="0"/>
              <a:t>Windows </a:t>
            </a:r>
            <a:r>
              <a:rPr lang="ru-RU" dirty="0" smtClean="0"/>
              <a:t>8.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 (базовый уровень)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547664" y="1772816"/>
          <a:ext cx="5688632" cy="3698359"/>
        </p:xfrm>
        <a:graphic>
          <a:graphicData uri="http://schemas.openxmlformats.org/drawingml/2006/table">
            <a:tbl>
              <a:tblPr/>
              <a:tblGrid>
                <a:gridCol w="2080999"/>
                <a:gridCol w="1519401"/>
                <a:gridCol w="2088232"/>
              </a:tblGrid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ОУ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Участвовали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Отсутствовали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СОШ №2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СОШ №4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СОШ №5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СОШ №6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СОШ №7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СОШ №10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Гимназия №11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Лицей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№12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Старокувакская СОШ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Тимяшевская СОШ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Итого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ОУ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27584" y="1772816"/>
          <a:ext cx="7560840" cy="4061460"/>
        </p:xfrm>
        <a:graphic>
          <a:graphicData uri="http://schemas.openxmlformats.org/drawingml/2006/table">
            <a:tbl>
              <a:tblPr/>
              <a:tblGrid>
                <a:gridCol w="1080120"/>
                <a:gridCol w="2304256"/>
                <a:gridCol w="1044116"/>
                <a:gridCol w="1044116"/>
                <a:gridCol w="1044116"/>
                <a:gridCol w="1044116"/>
              </a:tblGrid>
              <a:tr h="381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Код ОУ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ОУ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Пробный 2018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ЕГЭ 2017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v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оценка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оценка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351002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351004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8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8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351005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351006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351007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351010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353011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351012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352023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Старокувакская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352024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Тимяшевская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Общее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Минимальные баллы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2106041"/>
          <a:ext cx="8784972" cy="2907137"/>
        </p:xfrm>
        <a:graphic>
          <a:graphicData uri="http://schemas.openxmlformats.org/drawingml/2006/table">
            <a:tbl>
              <a:tblPr/>
              <a:tblGrid>
                <a:gridCol w="835695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332657"/>
                <a:gridCol w="576064"/>
                <a:gridCol w="720073"/>
              </a:tblGrid>
              <a:tr h="914721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Код ОУ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Балл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Оценка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1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351002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1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351004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1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351005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1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351006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509" marR="7509" marT="75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Провести тестирование по математике базового уровня учащихся, отсутствовавших на пробном ЕГЭ;</a:t>
            </a:r>
          </a:p>
          <a:p>
            <a:r>
              <a:rPr lang="ru-RU" dirty="0" smtClean="0"/>
              <a:t>Добиваться внимательного прочтения и анализа текста задания;</a:t>
            </a:r>
          </a:p>
          <a:p>
            <a:r>
              <a:rPr lang="ru-RU" dirty="0" smtClean="0"/>
              <a:t>Обратить внимание на аккуратность вычислений (считать повторно на другом листе черновика);</a:t>
            </a:r>
          </a:p>
          <a:p>
            <a:r>
              <a:rPr lang="ru-RU" dirty="0" smtClean="0"/>
              <a:t>Использовать все отведенное на экзам</a:t>
            </a:r>
            <a:r>
              <a:rPr lang="ru-RU" dirty="0" smtClean="0"/>
              <a:t>е</a:t>
            </a:r>
            <a:r>
              <a:rPr lang="ru-RU" dirty="0" smtClean="0"/>
              <a:t>н время.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Участники  (профильный уровень)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844824"/>
          <a:ext cx="8496944" cy="4209343"/>
        </p:xfrm>
        <a:graphic>
          <a:graphicData uri="http://schemas.openxmlformats.org/drawingml/2006/table">
            <a:tbl>
              <a:tblPr/>
              <a:tblGrid>
                <a:gridCol w="1152525"/>
                <a:gridCol w="3057723"/>
                <a:gridCol w="1129006"/>
                <a:gridCol w="1464181"/>
                <a:gridCol w="1693509"/>
              </a:tblGrid>
              <a:tr h="5040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Код ОУ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ОУ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Заявлено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Участвовало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Отсутствовали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351002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№2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351004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№4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351005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№5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351006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№6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351007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№7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351010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№10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353011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Гимназия №11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351012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Лицей </a:t>
                      </a:r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№12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352021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Шугуровская</a:t>
                      </a:r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352022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Зеленорощинская</a:t>
                      </a:r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352023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Старокувакская</a:t>
                      </a:r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352024</a:t>
                      </a:r>
                    </a:p>
                  </a:txBody>
                  <a:tcPr marL="36000" marR="10800" marT="10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Тимяшевская</a:t>
                      </a:r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129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ОУ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3" y="1844820"/>
          <a:ext cx="8064895" cy="4488807"/>
        </p:xfrm>
        <a:graphic>
          <a:graphicData uri="http://schemas.openxmlformats.org/drawingml/2006/table">
            <a:tbl>
              <a:tblPr/>
              <a:tblGrid>
                <a:gridCol w="1133458"/>
                <a:gridCol w="2610957"/>
                <a:gridCol w="1116123"/>
                <a:gridCol w="1020114"/>
                <a:gridCol w="1104123"/>
                <a:gridCol w="1080120"/>
              </a:tblGrid>
              <a:tr h="4444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Код ОО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ОУ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Пробный 2018</a:t>
                      </a:r>
                      <a:endParaRPr lang="ru-RU" sz="16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ЕГЭ 2017</a:t>
                      </a:r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405"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Первичный балл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Балл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Первичный балл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Балл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№2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70,9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№4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51,3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№5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11,9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57,1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№6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13,6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64,6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№7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11,0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53,2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СОШ №10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49,6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353011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Гимназия №11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13,1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63,2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351012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Лицей </a:t>
                      </a:r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№12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13,3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63,7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352021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Шугуровская</a:t>
                      </a:r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53,6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53,5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352022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Зеленорощинская</a:t>
                      </a:r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41,8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352023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Старокувакская</a:t>
                      </a:r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42,7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352024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Тимяшевская</a:t>
                      </a:r>
                      <a:r>
                        <a:rPr lang="ru-RU" sz="16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</a:p>
                  </a:txBody>
                  <a:tcPr marL="36000" marR="10800" marT="10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12,9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64,4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203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Общее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12,4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59,6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Неудовлетворительные результаты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71599" y="2060845"/>
          <a:ext cx="7416825" cy="2450949"/>
        </p:xfrm>
        <a:graphic>
          <a:graphicData uri="http://schemas.openxmlformats.org/drawingml/2006/table">
            <a:tbl>
              <a:tblPr/>
              <a:tblGrid>
                <a:gridCol w="1512169"/>
                <a:gridCol w="3432380"/>
                <a:gridCol w="1236138"/>
                <a:gridCol w="1236138"/>
              </a:tblGrid>
              <a:tr h="5040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Код ОО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Задания с кратким ответом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Первичный балл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Балл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+++++-------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++-++-------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351005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++-++-------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353011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+++---------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59632" y="4797152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Все сдают базовый уровень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Математика. ОГЭ.ГВЭ.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1671</Words>
  <Application>Microsoft Office PowerPoint</Application>
  <PresentationFormat>Экран (4:3)</PresentationFormat>
  <Paragraphs>1118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ЕГЭ по математике базового и профильного уровня</vt:lpstr>
      <vt:lpstr>Участники  (базовый уровень)</vt:lpstr>
      <vt:lpstr>Результаты ОУ</vt:lpstr>
      <vt:lpstr>Минимальные баллы</vt:lpstr>
      <vt:lpstr>Рекомендации </vt:lpstr>
      <vt:lpstr>Участники  (профильный уровень)</vt:lpstr>
      <vt:lpstr>Результаты ОУ</vt:lpstr>
      <vt:lpstr>Неудовлетворительные результаты</vt:lpstr>
      <vt:lpstr>Математика. ОГЭ.ГВЭ.</vt:lpstr>
      <vt:lpstr>Участники пробного ОГЭ</vt:lpstr>
      <vt:lpstr>Слайд 11</vt:lpstr>
      <vt:lpstr>Оценка «2» при 8 и более баллах</vt:lpstr>
      <vt:lpstr>Средние показатели выполнения заданий</vt:lpstr>
      <vt:lpstr>Рекомендации</vt:lpstr>
      <vt:lpstr>Замечания по организации и проведению апробации – работа с бланками</vt:lpstr>
      <vt:lpstr>Организационно-техническая подготовка</vt:lpstr>
      <vt:lpstr>Необходимые организационные мероприятия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РС</dc:creator>
  <cp:lastModifiedBy>РС</cp:lastModifiedBy>
  <cp:revision>42</cp:revision>
  <dcterms:created xsi:type="dcterms:W3CDTF">2018-03-29T05:00:01Z</dcterms:created>
  <dcterms:modified xsi:type="dcterms:W3CDTF">2018-03-29T13:10:37Z</dcterms:modified>
</cp:coreProperties>
</file>